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6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1.xml"  /><Relationship Id="rId30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3ecc0f371_0_5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3ecc0f37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6824bc9db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6824bc9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6824bc9db_0_9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6824bc9d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6824bc9db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6824bc9d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6824bc9db_0_1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6824bc9d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6824bc9db_0_9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6824bc9d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6824bc9db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6824bc9d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3ecc0f371_0_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3ecc0f3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6824bc9db_0_13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6824bc9d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6824bc9db_0_1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6824bc9db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3ecc0f371_0_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3ecc0f37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6824bc9db_0_1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6824bc9db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6824bc9db_0_6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6824bc9d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6824bc9db_0_5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6824bc9d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6824bc9db_0_5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6824bc9d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6824bc9db_0_17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6824bc9db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3ecc0f371_0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3ecc0f37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3ecc0f371_0_5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3ecc0f37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3ecc0f371_0_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3ecc0f37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3ecc0f371_0_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3ecc0f37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3ecc0f371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3ecc0f37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3ecc0f371_0_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3ecc0f37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6824bc9db_0_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6824bc9db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Relationship Id="rId4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18.jpe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10" Type="http://schemas.openxmlformats.org/officeDocument/2006/relationships/image" Target="../media/image26.png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jpe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Relationship Id="rId8" Type="http://schemas.openxmlformats.org/officeDocument/2006/relationships/image" Target="../media/image24.png"  /><Relationship Id="rId9" Type="http://schemas.openxmlformats.org/officeDocument/2006/relationships/image" Target="../media/image2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jpe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jpe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jpe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3.jpe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3.jpeg"  /><Relationship Id="rId4" Type="http://schemas.openxmlformats.org/officeDocument/2006/relationships/image" Target="../media/image34.png"  /><Relationship Id="rId5" Type="http://schemas.openxmlformats.org/officeDocument/2006/relationships/image" Target="../media/image35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7.xml"  /><Relationship Id="rId3" Type="http://schemas.openxmlformats.org/officeDocument/2006/relationships/image" Target="../media/image36.jpe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36.jpe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Relationship Id="rId8" Type="http://schemas.openxmlformats.org/officeDocument/2006/relationships/image" Target="../media/image4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36.jpeg"  /><Relationship Id="rId4" Type="http://schemas.openxmlformats.org/officeDocument/2006/relationships/image" Target="../media/image37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jpeg"  /><Relationship Id="rId9" Type="http://schemas.openxmlformats.org/officeDocument/2006/relationships/image" Target="../media/image4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Relationship Id="rId3" Type="http://schemas.openxmlformats.org/officeDocument/2006/relationships/image" Target="../media/image3.jpe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6.xml"  /><Relationship Id="rId3" Type="http://schemas.openxmlformats.org/officeDocument/2006/relationships/image" Target="../media/image36.jpeg"  /><Relationship Id="rId4" Type="http://schemas.openxmlformats.org/officeDocument/2006/relationships/image" Target="../media/image37.png"  /><Relationship Id="rId5" Type="http://schemas.openxmlformats.org/officeDocument/2006/relationships/image" Target="../media/image47.png"  /><Relationship Id="rId6" Type="http://schemas.openxmlformats.org/officeDocument/2006/relationships/image" Target="../media/image48.jpeg"  /><Relationship Id="rId7" Type="http://schemas.openxmlformats.org/officeDocument/2006/relationships/image" Target="../media/image4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49.jpeg"  /><Relationship Id="rId4" Type="http://schemas.openxmlformats.org/officeDocument/2006/relationships/image" Target="../media/image2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jpeg"  /><Relationship Id="rId8" Type="http://schemas.openxmlformats.org/officeDocument/2006/relationships/image" Target="../media/image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53.jpe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54.jpeg"  /><Relationship Id="rId4" Type="http://schemas.openxmlformats.org/officeDocument/2006/relationships/image" Target="../media/image12.png"  /><Relationship Id="rId5" Type="http://schemas.openxmlformats.org/officeDocument/2006/relationships/image" Target="../media/image1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54.jpeg"  /><Relationship Id="rId4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5.jpeg"  /><Relationship Id="rId4" Type="http://schemas.openxmlformats.org/officeDocument/2006/relationships/image" Target="../media/image2.png"  /><Relationship Id="rId5" Type="http://schemas.openxmlformats.org/officeDocument/2006/relationships/image" Target="../media/image6.jpeg"  /><Relationship Id="rId6" Type="http://schemas.openxmlformats.org/officeDocument/2006/relationships/image" Target="../media/image7.jpeg"  /><Relationship Id="rId7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8.jpeg"  /><Relationship Id="rId4" Type="http://schemas.openxmlformats.org/officeDocument/2006/relationships/image" Target="../media/image2.png"  /><Relationship Id="rId5" Type="http://schemas.openxmlformats.org/officeDocument/2006/relationships/image" Target="../media/image9.png"  /><Relationship Id="rId6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10.jpe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1.jpe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15.jpe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6.jpe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Relationship Id="rId2" Type="http://schemas.openxmlformats.org/officeDocument/2006/relationships/notesSlide" Target="../notesSlides/notesSlide9.xml"  /><Relationship Id="rId3" Type="http://schemas.openxmlformats.org/officeDocument/2006/relationships/image" Target="../media/image17.jpeg"  /><Relationship Id="rId4" Type="http://schemas.openxmlformats.org/officeDocument/2006/relationships/image" Target="../media/image2.png"  /><Relationship Id="rId5" Type="http://schemas.openxmlformats.org/officeDocument/2006/relationships/image" Target="../media/image4.pn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571750"/>
            <a:ext cx="8520600" cy="896100"/>
          </a:xfrm>
          <a:prstGeom prst="rect">
            <a:avLst/>
          </a:prstGeom>
          <a:effectLst>
            <a:outerShdw rotWithShape="0" algn="bl" dir="9960000" dist="47625">
              <a:srgbClr val="000000">
                <a:alpha val="92000"/>
              </a:srgbClr>
            </a:outerShdw>
            <a:reflection blurRad="0" dir="0" dist="0" endA="0" endPos="1000" fadeDir="5400012" kx="0" rotWithShape="0" algn="bl" stPos="0" sy="-100000" ky="0"/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AA84F"/>
                </a:solidFill>
                <a:latin typeface="Ubuntu Medium"/>
                <a:ea typeface="Ubuntu Medium"/>
                <a:cs typeface="Ubuntu Medium"/>
                <a:sym typeface="Ubuntu Medium"/>
              </a:rPr>
              <a:t>물어봐 by 06devbros</a:t>
            </a:r>
            <a:endParaRPr>
              <a:solidFill>
                <a:srgbClr val="6AA84F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35275"/>
            <a:ext cx="8520600" cy="792600"/>
          </a:xfrm>
          <a:prstGeom prst="rect">
            <a:avLst/>
          </a:prstGeom>
          <a:effectLst>
            <a:outerShdw blurRad="114300" rotWithShape="0" algn="bl" dist="476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2020 군장병 온라인 해커톤 </a:t>
            </a:r>
            <a:endParaRPr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-06devbros-</a:t>
            </a:r>
            <a:endParaRPr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0163" y="781100"/>
            <a:ext cx="1583675" cy="158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‘</a:t>
            </a:r>
            <a:r>
              <a:rPr b="1" lang="ko" sz="39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물어봐</a:t>
            </a:r>
            <a:r>
              <a:rPr b="1" lang="ko" sz="39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’만의 기능들</a:t>
            </a:r>
            <a:endParaRPr b="1" sz="39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‘</a:t>
            </a:r>
            <a:r>
              <a:rPr lang="ko" b="1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물어봐</a:t>
            </a:r>
            <a:r>
              <a:rPr lang="ko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’만의 기능들</a:t>
            </a:r>
            <a:r>
              <a:rPr lang="ko-KR" altLang="en-U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(FE Part)</a:t>
            </a:r>
            <a:endParaRPr lang="en-US" altLang="ko-KR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3" name="Google Shape;143;p23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8139" y="1277102"/>
            <a:ext cx="2535292" cy="1294647"/>
          </a:xfrm>
          <a:prstGeom prst="rect">
            <a:avLst/>
          </a:prstGeom>
        </p:spPr>
      </p:pic>
      <p:pic>
        <p:nvPicPr>
          <p:cNvPr id="15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21324" y="2785702"/>
            <a:ext cx="3322441" cy="1668297"/>
          </a:xfrm>
          <a:prstGeom prst="rect">
            <a:avLst/>
          </a:prstGeom>
        </p:spPr>
      </p:pic>
      <p:pic>
        <p:nvPicPr>
          <p:cNvPr id="16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947842" y="1215669"/>
            <a:ext cx="2686681" cy="1356080"/>
          </a:xfrm>
          <a:prstGeom prst="rect">
            <a:avLst/>
          </a:prstGeom>
        </p:spPr>
      </p:pic>
      <p:pic>
        <p:nvPicPr>
          <p:cNvPr id="16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086305" y="2770379"/>
            <a:ext cx="971390" cy="1832622"/>
          </a:xfrm>
          <a:prstGeom prst="rect">
            <a:avLst/>
          </a:prstGeom>
        </p:spPr>
      </p:pic>
      <p:pic>
        <p:nvPicPr>
          <p:cNvPr id="163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975641" y="1226193"/>
            <a:ext cx="2619128" cy="1345556"/>
          </a:xfrm>
          <a:prstGeom prst="rect">
            <a:avLst/>
          </a:prstGeom>
        </p:spPr>
      </p:pic>
      <p:sp>
        <p:nvSpPr>
          <p:cNvPr id="164" name=""/>
          <p:cNvSpPr txBox="1"/>
          <p:nvPr/>
        </p:nvSpPr>
        <p:spPr>
          <a:xfrm>
            <a:off x="5716477" y="2966779"/>
            <a:ext cx="2621221" cy="26796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300" b="1">
                <a:latin typeface="굴림체"/>
                <a:ea typeface="굴림체"/>
              </a:rPr>
              <a:t>물어봐의 메인 홈페이지 입니다</a:t>
            </a:r>
            <a:r>
              <a:rPr lang="en-US" altLang="ko-KR" sz="1300" b="1">
                <a:latin typeface="굴림체"/>
                <a:ea typeface="굴림체"/>
              </a:rPr>
              <a:t>.</a:t>
            </a:r>
            <a:endParaRPr lang="en-US" altLang="ko-KR" sz="1300" b="1">
              <a:latin typeface="굴림체"/>
              <a:ea typeface="굴림체"/>
            </a:endParaRPr>
          </a:p>
          <a:p>
            <a:pPr>
              <a:defRPr/>
            </a:pPr>
            <a:r>
              <a:rPr lang="ko-KR" altLang="en-US" sz="1300" b="1">
                <a:latin typeface="굴림체"/>
                <a:ea typeface="굴림체"/>
              </a:rPr>
              <a:t>메인홈페이지의 구성요소로는 점보트론</a:t>
            </a:r>
            <a:r>
              <a:rPr lang="en-US" altLang="ko-KR" sz="1300" b="1">
                <a:latin typeface="굴림체"/>
                <a:ea typeface="굴림체"/>
              </a:rPr>
              <a:t>,</a:t>
            </a:r>
            <a:r>
              <a:rPr lang="ko-KR" altLang="en-US" sz="1300" b="1">
                <a:latin typeface="굴림체"/>
                <a:ea typeface="굴림체"/>
              </a:rPr>
              <a:t> 소개글을 다음 컨포넌트</a:t>
            </a:r>
            <a:r>
              <a:rPr lang="en-US" altLang="ko-KR" sz="1300" b="1">
                <a:latin typeface="굴림체"/>
                <a:ea typeface="굴림체"/>
              </a:rPr>
              <a:t>,</a:t>
            </a:r>
            <a:r>
              <a:rPr lang="ko-KR" altLang="en-US" sz="1300" b="1">
                <a:latin typeface="굴림체"/>
                <a:ea typeface="굴림체"/>
              </a:rPr>
              <a:t> 자주찾는 고민들을 접근성 쉽게 할 수 있도록 컴포넌트를 추가 했습니다</a:t>
            </a:r>
            <a:r>
              <a:rPr lang="en-US" altLang="ko-KR" sz="1300" b="1">
                <a:latin typeface="굴림체"/>
                <a:ea typeface="굴림체"/>
              </a:rPr>
              <a:t>.</a:t>
            </a:r>
            <a:r>
              <a:rPr lang="ko-KR" altLang="en-US" sz="1300" b="1">
                <a:latin typeface="굴림체"/>
                <a:ea typeface="굴림체"/>
              </a:rPr>
              <a:t> 또한 물어봐의 핵심 기능인 고민 게시판과 챗봇 상담은 카드 컴포넌트를 사용하여 쉽게 이용할 수 있도록 하였습니다</a:t>
            </a:r>
            <a:r>
              <a:rPr lang="en-US" altLang="ko-KR" sz="1300" b="1">
                <a:latin typeface="굴림체"/>
                <a:ea typeface="굴림체"/>
              </a:rPr>
              <a:t>.</a:t>
            </a:r>
            <a:endParaRPr lang="en-US" altLang="ko-KR"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1000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>
              <a:defRPr/>
            </a:pPr>
            <a:endParaRPr lang="en-US" altLang="ko-KR" sz="1000" b="1"/>
          </a:p>
          <a:p>
            <a:pPr>
              <a:defRPr/>
            </a:pPr>
            <a:endParaRPr lang="en-US" altLang="ko-KR" sz="1000" b="1"/>
          </a:p>
          <a:p>
            <a:pPr>
              <a:defRPr/>
            </a:pPr>
            <a:endParaRPr lang="en-US" altLang="ko-KR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‘</a:t>
            </a:r>
            <a:r>
              <a:rPr lang="ko" b="1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물어봐</a:t>
            </a:r>
            <a:r>
              <a:rPr lang="ko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’만의 기능들</a:t>
            </a:r>
            <a:r>
              <a:rPr lang="ko-KR" altLang="en-US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ko-KR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(FE Part)</a:t>
            </a:r>
            <a:endParaRPr lang="en-US" altLang="ko-KR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1" name="Google Shape;151;p2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304293" y="2905466"/>
            <a:ext cx="3786132" cy="1889029"/>
          </a:xfrm>
          <a:prstGeom prst="rect">
            <a:avLst/>
          </a:prstGeom>
        </p:spPr>
      </p:pic>
      <p:pic>
        <p:nvPicPr>
          <p:cNvPr id="15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314539" y="1059742"/>
            <a:ext cx="3804161" cy="1834290"/>
          </a:xfrm>
          <a:prstGeom prst="rect">
            <a:avLst/>
          </a:prstGeom>
        </p:spPr>
      </p:pic>
      <p:sp>
        <p:nvSpPr>
          <p:cNvPr id="157" name=""/>
          <p:cNvSpPr txBox="1"/>
          <p:nvPr/>
        </p:nvSpPr>
        <p:spPr>
          <a:xfrm>
            <a:off x="797810" y="2230346"/>
            <a:ext cx="2621222" cy="1300363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물어봐의 로그인 화면 입니다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<a:solidFill>
                <a:srgbClr val="000000"/>
              </a:solidFill>
              <a:latin typeface="굴림체"/>
              <a:ea typeface="굴림체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REST API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axios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를 사용하여 서버와 연결을 하였습니다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<a:solidFill>
                <a:srgbClr val="000000"/>
              </a:solidFill>
              <a:latin typeface="굴림체"/>
              <a:ea typeface="굴림체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50;p24"/>
          <p:cNvSpPr txBox="1"/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" sz="28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‘</a:t>
            </a:r>
            <a:r>
              <a:rPr xmlns:mc="http://schemas.openxmlformats.org/markup-compatibility/2006" xmlns:hp="http://schemas.haansoft.com/office/presentation/8.0" kumimoji="0" lang="ko" sz="2800" b="1" i="0" u="none" strike="noStrike" kern="0" cap="none" spc="0" normalizeH="0" baseline="0" mc:Ignorable="hp" hp:hslEmbossed="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물어봐</a:t>
            </a:r>
            <a:r>
              <a:rPr xmlns:mc="http://schemas.openxmlformats.org/markup-compatibility/2006" xmlns:hp="http://schemas.haansoft.com/office/presentation/8.0" kumimoji="0" lang="ko" sz="28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’만의 기능들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(FE Part)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6096" y="1325916"/>
            <a:ext cx="3966312" cy="1994619"/>
          </a:xfrm>
          <a:prstGeom prst="rect">
            <a:avLst/>
          </a:prstGeom>
        </p:spPr>
      </p:pic>
      <p:pic>
        <p:nvPicPr>
          <p:cNvPr id="16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898590" y="2970471"/>
            <a:ext cx="3588259" cy="2068981"/>
          </a:xfrm>
          <a:prstGeom prst="rect">
            <a:avLst/>
          </a:prstGeom>
        </p:spPr>
      </p:pic>
      <p:pic>
        <p:nvPicPr>
          <p:cNvPr id="16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933803" y="1142388"/>
            <a:ext cx="3561654" cy="1761628"/>
          </a:xfrm>
          <a:prstGeom prst="rect">
            <a:avLst/>
          </a:prstGeom>
        </p:spPr>
      </p:pic>
      <p:sp>
        <p:nvSpPr>
          <p:cNvPr id="169" name=""/>
          <p:cNvSpPr txBox="1"/>
          <p:nvPr/>
        </p:nvSpPr>
        <p:spPr>
          <a:xfrm>
            <a:off x="629093" y="3417184"/>
            <a:ext cx="4408081" cy="1153206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물어봐의 고민게시판 화면 입니다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 화면 역시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API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axios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사용하였으며 추가로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comment_server.py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 연결하여 악플을 탐지할 수 있게 하였다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6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50;p24"/>
          <p:cNvSpPr txBox="1"/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" sz="28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‘</a:t>
            </a:r>
            <a:r>
              <a:rPr xmlns:mc="http://schemas.openxmlformats.org/markup-compatibility/2006" xmlns:hp="http://schemas.haansoft.com/office/presentation/8.0" kumimoji="0" lang="ko" sz="2800" b="1" i="0" u="none" strike="noStrike" kern="0" cap="none" spc="0" normalizeH="0" baseline="0" mc:Ignorable="hp" hp:hslEmbossed="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물어봐</a:t>
            </a:r>
            <a:r>
              <a:rPr xmlns:mc="http://schemas.openxmlformats.org/markup-compatibility/2006" xmlns:hp="http://schemas.haansoft.com/office/presentation/8.0" kumimoji="0" lang="ko" sz="28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’만의 기능들</a:t>
            </a:r>
            <a:r>
              <a:rPr xmlns:mc="http://schemas.openxmlformats.org/markup-compatibility/2006" xmlns:hp="http://schemas.haansoft.com/office/presentation/8.0" kumimoji="0" lang="ko-KR" altLang="en-US" sz="28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(FE Part)</a:t>
            </a:r>
            <a:endParaRPr xmlns:mc="http://schemas.openxmlformats.org/markup-compatibility/2006" xmlns:hp="http://schemas.haansoft.com/office/presentation/8.0" kumimoji="0" lang="en-US" altLang="ko-KR" sz="28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93803" y="1723307"/>
            <a:ext cx="5082835" cy="2501708"/>
          </a:xfrm>
          <a:prstGeom prst="rect">
            <a:avLst/>
          </a:prstGeom>
        </p:spPr>
      </p:pic>
      <p:sp>
        <p:nvSpPr>
          <p:cNvPr id="175" name=""/>
          <p:cNvSpPr txBox="1"/>
          <p:nvPr/>
        </p:nvSpPr>
        <p:spPr>
          <a:xfrm>
            <a:off x="1035195" y="1888751"/>
            <a:ext cx="2621221" cy="2681344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물어봐의 챗봇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chatbox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화면 입니다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<a:solidFill>
                <a:srgbClr val="000000"/>
              </a:solidFill>
              <a:latin typeface="굴림체"/>
              <a:ea typeface="굴림체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socket.io client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를 이용하여 서버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socket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과 정보를 지속적으로 주고 받을 수 있으며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moment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js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를 사용하여 메세지를 관리하였습니다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<a:solidFill>
                <a:srgbClr val="000000"/>
              </a:solidFill>
              <a:latin typeface="굴림체"/>
              <a:ea typeface="굴림체"/>
            </a:endParaRPr>
          </a:p>
          <a:p>
            <a:pPr marL="0" marR="0" lvl="0" indent="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또한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chat_server.py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와 연결하여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사용자의 심정을 파악하고 답변할 수 있습니다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  <a:solidFill>
                  <a:srgbClr val="000000"/>
                </a:solidFill>
                <a:latin typeface="굴림체"/>
                <a:ea typeface="굴림체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0" cap="none" spc="0" normalizeH="0" baseline="0" mc:Ignorable="hp" hp:hslEmbossed="0">
              <a:solidFill>
                <a:srgbClr val="000000"/>
              </a:solidFill>
              <a:latin typeface="굴림체"/>
              <a:ea typeface="굴림체"/>
            </a:endParaRPr>
          </a:p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0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챗봇</a:t>
            </a:r>
            <a:endParaRPr lang="ko-KR" altLang="en-US"/>
          </a:p>
        </p:txBody>
      </p:sp>
      <p:pic>
        <p:nvPicPr>
          <p:cNvPr id="151" name="Google Shape;151;p2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사용자의 질의가 입력되면</a:t>
            </a:r>
            <a:r>
              <a:rPr lang="en-US" altLang="ko-KR">
                <a:solidFill>
                  <a:schemeClr val="lt1"/>
                </a:solidFill>
              </a:rPr>
              <a:t>:</a:t>
            </a:r>
            <a:endParaRPr lang="en-US" altLang="ko-KR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	</a:t>
            </a:r>
            <a:r>
              <a:rPr lang="en-US" altLang="ko-KR">
                <a:solidFill>
                  <a:schemeClr val="lt1"/>
                </a:solidFill>
              </a:rPr>
              <a:t>KoGPT2:</a:t>
            </a:r>
            <a:r>
              <a:rPr lang="ko-KR" altLang="en-US">
                <a:solidFill>
                  <a:schemeClr val="lt1"/>
                </a:solidFill>
              </a:rPr>
              <a:t> 질의에 대한 답변 텍스트를 생성함</a:t>
            </a:r>
            <a:endParaRPr lang="ko-KR" altLang="en-US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		상담사를 대신하여 </a:t>
            </a:r>
            <a:r>
              <a:rPr lang="en-US" altLang="ko-KR">
                <a:solidFill>
                  <a:schemeClr val="lt1"/>
                </a:solidFill>
              </a:rPr>
              <a:t>24</a:t>
            </a:r>
            <a:r>
              <a:rPr lang="ko-KR" altLang="en-US">
                <a:solidFill>
                  <a:schemeClr val="lt1"/>
                </a:solidFill>
              </a:rPr>
              <a:t>시간 항상 사용자에 대한 대응이 가능함</a:t>
            </a:r>
            <a:endParaRPr lang="ko-KR" altLang="en-US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	</a:t>
            </a:r>
            <a:r>
              <a:rPr lang="en-US" altLang="ko-KR">
                <a:solidFill>
                  <a:schemeClr val="lt1"/>
                </a:solidFill>
              </a:rPr>
              <a:t>KoELECTRA: </a:t>
            </a:r>
            <a:r>
              <a:rPr lang="ko-KR" altLang="en-US">
                <a:solidFill>
                  <a:schemeClr val="lt1"/>
                </a:solidFill>
              </a:rPr>
              <a:t>질의에 대한 카테고리와 이에 대한 신뢰도를 생성함</a:t>
            </a:r>
            <a:endParaRPr lang="ko-KR" altLang="en-US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>
                <a:solidFill>
                  <a:schemeClr val="lt1"/>
                </a:solidFill>
              </a:rPr>
              <a:t>		자살충동 위험 군과 같은 고위험군 사용자들을 식별하여 효과적으로 상담사들을 연결해줄 수 있음</a:t>
            </a:r>
            <a:endParaRPr lang="ko-KR" altLang="en-US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endParaRPr lang="ko-KR" altLang="en-US">
              <a:solidFill>
                <a:schemeClr val="lt1"/>
              </a:solidFill>
            </a:endParaRPr>
          </a:p>
        </p:txBody>
      </p:sp>
      <p:pic>
        <p:nvPicPr>
          <p:cNvPr id="153" name="Google Shape;153;p24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"/>
          <p:cNvSpPr/>
          <p:nvPr/>
        </p:nvSpPr>
        <p:spPr>
          <a:xfrm>
            <a:off x="7693602" y="823463"/>
            <a:ext cx="989610" cy="3496572"/>
          </a:xfrm>
          <a:prstGeom prst="rect">
            <a:avLst/>
          </a:prstGeom>
          <a:solidFill>
            <a:srgbClr val="42c7f1"/>
          </a:solidFill>
          <a:ln>
            <a:solidFill>
              <a:srgbClr val="26267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200" b="1"/>
              <a:t>Client</a:t>
            </a:r>
            <a:endParaRPr lang="en-US" altLang="ko-KR" sz="2200" b="1"/>
          </a:p>
        </p:txBody>
      </p:sp>
      <p:sp>
        <p:nvSpPr>
          <p:cNvPr id="167" name=""/>
          <p:cNvSpPr/>
          <p:nvPr/>
        </p:nvSpPr>
        <p:spPr>
          <a:xfrm>
            <a:off x="3211163" y="736873"/>
            <a:ext cx="4081154" cy="377615"/>
          </a:xfrm>
          <a:prstGeom prst="wedgeRoundRectCallout">
            <a:avLst>
              <a:gd name="adj1" fmla="val 45727"/>
              <a:gd name="adj2" fmla="val 70690"/>
              <a:gd name="adj3" fmla="val 16667"/>
            </a:avLst>
          </a:prstGeom>
          <a:solidFill>
            <a:schemeClr val="accent6"/>
          </a:solidFill>
          <a:ln>
            <a:solidFill>
              <a:srgbClr val="8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 b="1"/>
              <a:t>일단 제 문제는 없는지 상담 좀 받으려고 해요</a:t>
            </a:r>
            <a:endParaRPr lang="ko-KR" altLang="en-US" b="1"/>
          </a:p>
        </p:txBody>
      </p:sp>
      <p:sp>
        <p:nvSpPr>
          <p:cNvPr id="168" name=""/>
          <p:cNvSpPr/>
          <p:nvPr/>
        </p:nvSpPr>
        <p:spPr>
          <a:xfrm>
            <a:off x="531296" y="971905"/>
            <a:ext cx="2313214" cy="3385086"/>
          </a:xfrm>
          <a:prstGeom prst="rect">
            <a:avLst/>
          </a:prstGeom>
          <a:solidFill>
            <a:srgbClr val="42c7f1"/>
          </a:solidFill>
          <a:ln>
            <a:solidFill>
              <a:srgbClr val="26267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2200" b="1"/>
              <a:t>Server</a:t>
            </a:r>
            <a:endParaRPr lang="en-US" altLang="ko-KR" sz="2200" b="1"/>
          </a:p>
        </p:txBody>
      </p:sp>
      <p:sp>
        <p:nvSpPr>
          <p:cNvPr id="170" name=""/>
          <p:cNvSpPr/>
          <p:nvPr/>
        </p:nvSpPr>
        <p:spPr>
          <a:xfrm>
            <a:off x="588199" y="1653251"/>
            <a:ext cx="1062840" cy="654627"/>
          </a:xfrm>
          <a:prstGeom prst="rect">
            <a:avLst/>
          </a:prstGeom>
          <a:solidFill>
            <a:srgbClr val="5a5a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</a:rPr>
              <a:t>KoELECTRA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</a:rPr>
              <a:t>Tokenizer</a:t>
            </a:r>
            <a:endParaRPr lang="en-US" altLang="ko-KR" sz="1000" b="1">
              <a:solidFill>
                <a:schemeClr val="tx1"/>
              </a:solidFill>
            </a:endParaRPr>
          </a:p>
        </p:txBody>
      </p:sp>
      <p:sp>
        <p:nvSpPr>
          <p:cNvPr id="171" name=""/>
          <p:cNvSpPr/>
          <p:nvPr/>
        </p:nvSpPr>
        <p:spPr>
          <a:xfrm>
            <a:off x="1763361" y="1653251"/>
            <a:ext cx="1062840" cy="654627"/>
          </a:xfrm>
          <a:prstGeom prst="rect">
            <a:avLst/>
          </a:prstGeom>
          <a:solidFill>
            <a:srgbClr val="5a5a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</a:rPr>
              <a:t>KoGPT2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</a:rPr>
              <a:t>Tokenizer</a:t>
            </a:r>
            <a:endParaRPr lang="en-US" altLang="ko-KR" sz="1000" b="1">
              <a:solidFill>
                <a:schemeClr val="tx1"/>
              </a:solidFill>
            </a:endParaRPr>
          </a:p>
        </p:txBody>
      </p:sp>
      <p:cxnSp>
        <p:nvCxnSpPr>
          <p:cNvPr id="174" name=""/>
          <p:cNvCxnSpPr>
            <a:endCxn id="170" idx="0"/>
          </p:cNvCxnSpPr>
          <p:nvPr/>
        </p:nvCxnSpPr>
        <p:spPr>
          <a:xfrm rot="10800000" flipV="1">
            <a:off x="1119617" y="1230364"/>
            <a:ext cx="1725977" cy="422883"/>
          </a:xfrm>
          <a:prstGeom prst="bentConnector2">
            <a:avLst/>
          </a:prstGeom>
          <a:ln w="28575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"/>
          <p:cNvCxnSpPr>
            <a:endCxn id="171" idx="0"/>
          </p:cNvCxnSpPr>
          <p:nvPr/>
        </p:nvCxnSpPr>
        <p:spPr>
          <a:xfrm rot="10800000" flipV="1">
            <a:off x="2294782" y="1240285"/>
            <a:ext cx="554780" cy="412965"/>
          </a:xfrm>
          <a:prstGeom prst="bentConnector2">
            <a:avLst/>
          </a:prstGeom>
          <a:ln w="28575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"/>
          <p:cNvCxnSpPr>
            <a:stCxn id="170" idx="2"/>
            <a:endCxn id="182" idx="0"/>
          </p:cNvCxnSpPr>
          <p:nvPr/>
        </p:nvCxnSpPr>
        <p:spPr>
          <a:xfrm rot="16200000" flipH="1">
            <a:off x="684315" y="2743184"/>
            <a:ext cx="870608" cy="0"/>
          </a:xfrm>
          <a:prstGeom prst="straightConnector1">
            <a:avLst/>
          </a:prstGeom>
          <a:ln w="28575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"/>
          <p:cNvCxnSpPr>
            <a:stCxn id="171" idx="2"/>
            <a:endCxn id="184" idx="0"/>
          </p:cNvCxnSpPr>
          <p:nvPr/>
        </p:nvCxnSpPr>
        <p:spPr>
          <a:xfrm rot="16200000" flipH="1">
            <a:off x="1859477" y="2743184"/>
            <a:ext cx="870609" cy="0"/>
          </a:xfrm>
          <a:prstGeom prst="straightConnector1">
            <a:avLst/>
          </a:prstGeom>
          <a:ln w="28575">
            <a:solidFill>
              <a:schemeClr val="dk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"/>
          <p:cNvSpPr/>
          <p:nvPr/>
        </p:nvSpPr>
        <p:spPr>
          <a:xfrm>
            <a:off x="588199" y="3178488"/>
            <a:ext cx="1062840" cy="654627"/>
          </a:xfrm>
          <a:prstGeom prst="rect">
            <a:avLst/>
          </a:prstGeom>
          <a:solidFill>
            <a:srgbClr val="5a5a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</a:rPr>
              <a:t>KoELECTRA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</a:rPr>
              <a:t>Tokenizer</a:t>
            </a:r>
            <a:endParaRPr lang="en-US" altLang="ko-KR" sz="1000" b="1">
              <a:solidFill>
                <a:schemeClr val="tx1"/>
              </a:solidFill>
            </a:endParaRPr>
          </a:p>
        </p:txBody>
      </p:sp>
      <p:sp>
        <p:nvSpPr>
          <p:cNvPr id="184" name=""/>
          <p:cNvSpPr/>
          <p:nvPr/>
        </p:nvSpPr>
        <p:spPr>
          <a:xfrm>
            <a:off x="1763361" y="3178489"/>
            <a:ext cx="1062840" cy="654627"/>
          </a:xfrm>
          <a:prstGeom prst="rect">
            <a:avLst/>
          </a:prstGeom>
          <a:solidFill>
            <a:srgbClr val="5a5aff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</a:rPr>
              <a:t>KoGPT2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 b="1">
                <a:solidFill>
                  <a:schemeClr val="tx1"/>
                </a:solidFill>
              </a:rPr>
              <a:t>Tokenizer</a:t>
            </a:r>
            <a:endParaRPr lang="en-US" altLang="ko-KR" sz="1000" b="1">
              <a:solidFill>
                <a:schemeClr val="tx1"/>
              </a:solidFill>
            </a:endParaRPr>
          </a:p>
        </p:txBody>
      </p:sp>
      <p:sp>
        <p:nvSpPr>
          <p:cNvPr id="185" name=""/>
          <p:cNvSpPr/>
          <p:nvPr/>
        </p:nvSpPr>
        <p:spPr>
          <a:xfrm>
            <a:off x="1775732" y="2493432"/>
            <a:ext cx="1112322" cy="444335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solidFill>
              <a:srgbClr val="8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/>
              <a:t>2137, 112, 550, 712, 3591</a:t>
            </a:r>
            <a:endParaRPr lang="en-US" altLang="ko-KR" sz="1000"/>
          </a:p>
        </p:txBody>
      </p:sp>
      <p:sp>
        <p:nvSpPr>
          <p:cNvPr id="186" name=""/>
          <p:cNvSpPr/>
          <p:nvPr/>
        </p:nvSpPr>
        <p:spPr>
          <a:xfrm>
            <a:off x="489238" y="2493432"/>
            <a:ext cx="1112322" cy="444335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solidFill>
              <a:srgbClr val="8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en-US" altLang="ko-KR" sz="1000"/>
              <a:t>878, 1943, 650, 322, 194, 333 </a:t>
            </a:r>
            <a:endParaRPr lang="en-US" altLang="ko-KR" sz="1000"/>
          </a:p>
        </p:txBody>
      </p:sp>
      <p:cxnSp>
        <p:nvCxnSpPr>
          <p:cNvPr id="187" name=""/>
          <p:cNvCxnSpPr/>
          <p:nvPr/>
        </p:nvCxnSpPr>
        <p:spPr>
          <a:xfrm rot="10800000">
            <a:off x="2845594" y="1230405"/>
            <a:ext cx="4833937" cy="0"/>
          </a:xfrm>
          <a:prstGeom prst="line">
            <a:avLst/>
          </a:prstGeom>
          <a:ln w="28575">
            <a:solidFill>
              <a:schemeClr val="l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"/>
          <p:cNvCxnSpPr/>
          <p:nvPr/>
        </p:nvCxnSpPr>
        <p:spPr>
          <a:xfrm rot="10800000">
            <a:off x="2845579" y="4111705"/>
            <a:ext cx="4833952" cy="0"/>
          </a:xfrm>
          <a:prstGeom prst="line">
            <a:avLst/>
          </a:prstGeom>
          <a:ln w="28575">
            <a:solidFill>
              <a:schemeClr val="l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"/>
          <p:cNvCxnSpPr>
            <a:stCxn id="182" idx="2"/>
          </p:cNvCxnSpPr>
          <p:nvPr/>
        </p:nvCxnSpPr>
        <p:spPr>
          <a:xfrm rot="16200000" flipH="1">
            <a:off x="742163" y="4210571"/>
            <a:ext cx="754912" cy="0"/>
          </a:xfrm>
          <a:prstGeom prst="straightConnector1">
            <a:avLst/>
          </a:prstGeom>
          <a:ln w="28575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"/>
          <p:cNvCxnSpPr>
            <a:stCxn id="184" idx="2"/>
          </p:cNvCxnSpPr>
          <p:nvPr/>
        </p:nvCxnSpPr>
        <p:spPr>
          <a:xfrm rot="16200000" flipH="1">
            <a:off x="2424955" y="3702943"/>
            <a:ext cx="278560" cy="538905"/>
          </a:xfrm>
          <a:prstGeom prst="bentConnector2">
            <a:avLst/>
          </a:prstGeom>
          <a:ln w="28575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"/>
          <p:cNvSpPr/>
          <p:nvPr/>
        </p:nvSpPr>
        <p:spPr>
          <a:xfrm>
            <a:off x="501144" y="3934089"/>
            <a:ext cx="1338540" cy="444335"/>
          </a:xfrm>
          <a:prstGeom prst="roundRect">
            <a:avLst>
              <a:gd name="adj" fmla="val 16667"/>
            </a:avLst>
          </a:prstGeom>
          <a:solidFill>
            <a:schemeClr val="accent6">
              <a:alpha val="50000"/>
            </a:schemeClr>
          </a:solidFill>
          <a:ln>
            <a:solidFill>
              <a:srgbClr val="8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000"/>
              <a:t>구분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/>
              <a:t>감정/억울함</a:t>
            </a:r>
            <a:endParaRPr lang="en-US" altLang="ko-KR" sz="1000"/>
          </a:p>
          <a:p>
            <a:pPr algn="ctr">
              <a:defRPr/>
            </a:pPr>
            <a:r>
              <a:rPr lang="ko-KR" altLang="en-US" sz="1000"/>
              <a:t>신뢰도</a:t>
            </a:r>
            <a:r>
              <a:rPr lang="en-US" altLang="ko-KR" sz="1000"/>
              <a:t>:</a:t>
            </a:r>
            <a:r>
              <a:rPr lang="ko-KR" altLang="en-US" sz="1000"/>
              <a:t> </a:t>
            </a:r>
            <a:r>
              <a:rPr lang="en-US" altLang="ko-KR" sz="1000"/>
              <a:t>10.653</a:t>
            </a:r>
            <a:endParaRPr lang="en-US" altLang="ko-KR" sz="1000"/>
          </a:p>
        </p:txBody>
      </p:sp>
      <p:sp>
        <p:nvSpPr>
          <p:cNvPr id="194" name=""/>
          <p:cNvSpPr/>
          <p:nvPr/>
        </p:nvSpPr>
        <p:spPr>
          <a:xfrm>
            <a:off x="3211163" y="3594373"/>
            <a:ext cx="4081154" cy="377615"/>
          </a:xfrm>
          <a:prstGeom prst="wedgeRoundRectCallout">
            <a:avLst>
              <a:gd name="adj1" fmla="val -47202"/>
              <a:gd name="adj2" fmla="val 74786"/>
              <a:gd name="adj3" fmla="val 16667"/>
            </a:avLst>
          </a:prstGeom>
          <a:solidFill>
            <a:schemeClr val="accent6"/>
          </a:solidFill>
          <a:ln>
            <a:solidFill>
              <a:srgbClr val="8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 b="1"/>
              <a:t>결과가 어떻든 마음은 조금 편안해질 거예요! </a:t>
            </a:r>
            <a:r>
              <a:rPr lang="en-US" altLang="ko-KR" b="1"/>
              <a:t>...</a:t>
            </a:r>
            <a:endParaRPr lang="en-US" altLang="ko-KR" b="1"/>
          </a:p>
        </p:txBody>
      </p:sp>
      <p:sp>
        <p:nvSpPr>
          <p:cNvPr id="195" name=""/>
          <p:cNvSpPr/>
          <p:nvPr/>
        </p:nvSpPr>
        <p:spPr>
          <a:xfrm>
            <a:off x="465426" y="4657462"/>
            <a:ext cx="1338540" cy="444335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solidFill>
              <a:srgbClr val="808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000" b="1"/>
              <a:t>위험군 식별</a:t>
            </a:r>
            <a:endParaRPr lang="ko-KR" altLang="en-US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기술 스택</a:t>
            </a:r>
            <a:endParaRPr b="1" sz="3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>
            <a:spLocks noGrp="1"/>
          </p:cNvSpPr>
          <p:nvPr>
            <p:ph type="title" idx="0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000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프론트엔드</a:t>
            </a:r>
            <a:endParaRPr sz="3000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HTML &amp; CSS &amp; Javascript</a:t>
            </a:r>
            <a:endParaRPr lang="ko-KR" altLang="en-US" sz="1100" b="1">
              <a:solidFill>
                <a:schemeClr val="lt1"/>
              </a:solidFill>
              <a:effectLst/>
              <a:latin typeface="굴림체"/>
              <a:ea typeface="굴림체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React.js</a:t>
            </a:r>
            <a:endParaRPr lang="ko-KR" altLang="en-US" sz="1100" b="1">
              <a:solidFill>
                <a:schemeClr val="lt1"/>
              </a:solidFill>
              <a:effectLst/>
              <a:latin typeface="굴림체"/>
              <a:ea typeface="굴림체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Redux</a:t>
            </a:r>
            <a:r>
              <a:rPr lang="en-US" altLang="ko-KR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 =&gt; </a:t>
            </a:r>
            <a:r>
              <a:rPr lang="ko-KR" altLang="en-US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원할한 React state관리를 위해 Redux사용</a:t>
            </a:r>
            <a:endParaRPr lang="en-US" altLang="ko-KR" sz="1100" b="1">
              <a:solidFill>
                <a:schemeClr val="lt1"/>
              </a:solidFill>
              <a:effectLst/>
              <a:latin typeface="굴림체"/>
              <a:ea typeface="굴림체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Material UI</a:t>
            </a:r>
            <a:r>
              <a:rPr lang="en-US" altLang="ko-KR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 =&gt; </a:t>
            </a:r>
            <a:r>
              <a:rPr lang="ko-KR" altLang="en-US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ui를 간편하지만 깔끔하게 사용하기 위해 ui frame work로 Material ui 사용</a:t>
            </a:r>
            <a:endParaRPr lang="en-US" altLang="ko-KR" sz="1100" b="1">
              <a:solidFill>
                <a:schemeClr val="lt1"/>
              </a:solidFill>
              <a:effectLst/>
              <a:latin typeface="굴림체"/>
              <a:ea typeface="굴림체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Socket.io - client</a:t>
            </a:r>
            <a:r>
              <a:rPr lang="en-US" altLang="ko-KR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 =&gt; </a:t>
            </a:r>
            <a:r>
              <a:rPr lang="ko-KR" altLang="en-US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챗봇를 서버와 연결하기 위해 socket.io - client 사용 </a:t>
            </a:r>
            <a:endParaRPr lang="en-US" altLang="ko-KR" sz="1100" b="1">
              <a:solidFill>
                <a:schemeClr val="lt1"/>
              </a:solidFill>
              <a:effectLst/>
              <a:latin typeface="굴림체"/>
              <a:ea typeface="굴림체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Moment js</a:t>
            </a:r>
            <a:r>
              <a:rPr lang="en-US" altLang="ko-KR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 =&gt; </a:t>
            </a:r>
            <a:r>
              <a:rPr lang="ko-KR" altLang="en-US" sz="1100" b="1">
                <a:solidFill>
                  <a:schemeClr val="lt1"/>
                </a:solidFill>
                <a:effectLst/>
                <a:latin typeface="굴림체"/>
                <a:ea typeface="굴림체"/>
              </a:rPr>
              <a:t>시간에 따른 메세지를 관리하기 위해 moment js 사용</a:t>
            </a:r>
            <a:endParaRPr lang="ko-KR" altLang="en-US" sz="1100" b="1">
              <a:solidFill>
                <a:schemeClr val="lt1"/>
              </a:solidFill>
              <a:effectLst/>
              <a:latin typeface="굴림체"/>
              <a:ea typeface="굴림체"/>
            </a:endParaRPr>
          </a:p>
        </p:txBody>
      </p:sp>
      <p:pic>
        <p:nvPicPr>
          <p:cNvPr id="200" name="Google Shape;200;p30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690350" y="1464850"/>
            <a:ext cx="1976607" cy="1106900"/>
          </a:xfrm>
          <a:prstGeom prst="rect">
            <a:avLst/>
          </a:prstGeom>
          <a:noFill/>
          <a:ln>
            <a:noFill/>
          </a:ln>
          <a:effectLst>
            <a:reflection endPos="12000" fadeDir="5400012" sy="-100000" algn="bl" rotWithShape="0"/>
          </a:effectLst>
        </p:spPr>
      </p:pic>
      <p:pic>
        <p:nvPicPr>
          <p:cNvPr id="201" name="Google Shape;201;p30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5986654" y="1118725"/>
            <a:ext cx="2822197" cy="1312450"/>
          </a:xfrm>
          <a:prstGeom prst="rect">
            <a:avLst/>
          </a:prstGeom>
          <a:noFill/>
          <a:ln>
            <a:noFill/>
          </a:ln>
          <a:effectLst>
            <a:reflection endPos="12000" fadeDir="5400012" sy="-100000" algn="bl" rotWithShape="0"/>
          </a:effectLst>
        </p:spPr>
      </p:pic>
      <p:pic>
        <p:nvPicPr>
          <p:cNvPr id="202" name="Google Shape;202;p30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339375" y="3054525"/>
            <a:ext cx="3028950" cy="1514475"/>
          </a:xfrm>
          <a:prstGeom prst="rect">
            <a:avLst/>
          </a:prstGeom>
          <a:noFill/>
          <a:ln>
            <a:noFill/>
          </a:ln>
          <a:effectLst>
            <a:reflection endPos="12000" fadeDir="5400012" sy="-100000" algn="bl" rotWithShape="0"/>
          </a:effectLst>
        </p:spPr>
      </p:pic>
      <p:pic>
        <p:nvPicPr>
          <p:cNvPr id="203" name="Google Shape;203;p30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>
            <a:spLocks noGrp="1"/>
          </p:cNvSpPr>
          <p:nvPr>
            <p:ph type="title" idx="0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000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백엔드</a:t>
            </a:r>
            <a:endParaRPr sz="3000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endParaRPr lang="ko-KR" altLang="en-US" sz="1300" b="1">
              <a:solidFill>
                <a:schemeClr val="lt1"/>
              </a:solidFill>
              <a:latin typeface="굴림체"/>
              <a:ea typeface="굴림체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endParaRPr lang="ko-KR" altLang="en-US" sz="1300" b="1">
              <a:solidFill>
                <a:schemeClr val="lt1"/>
              </a:solidFill>
              <a:latin typeface="굴림체"/>
              <a:ea typeface="굴림체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endParaRPr lang="ko-KR" altLang="en-US" sz="1300" b="1">
              <a:solidFill>
                <a:schemeClr val="lt1"/>
              </a:solidFill>
              <a:latin typeface="굴림체"/>
              <a:ea typeface="굴림체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-KR" altLang="en-US" sz="1300" b="1">
                <a:solidFill>
                  <a:schemeClr val="lt1"/>
                </a:solidFill>
                <a:latin typeface="굴림체"/>
                <a:ea typeface="굴림체"/>
              </a:rPr>
              <a:t>REST API로 구성하였으며, auth, chat, comment, post, mypage로 5가지 api를 제공합니다.</a:t>
            </a:r>
            <a:endParaRPr lang="ko-KR" altLang="en-US" sz="1300" b="1">
              <a:solidFill>
                <a:schemeClr val="lt1"/>
              </a:solidFill>
              <a:latin typeface="굴림체"/>
              <a:ea typeface="굴림체"/>
            </a:endParaRPr>
          </a:p>
        </p:txBody>
      </p:sp>
      <p:pic>
        <p:nvPicPr>
          <p:cNvPr id="211" name="Google Shape;211;p31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364713" y="2953225"/>
            <a:ext cx="2414575" cy="1214925"/>
          </a:xfrm>
          <a:prstGeom prst="rect">
            <a:avLst/>
          </a:prstGeom>
          <a:noFill/>
          <a:ln>
            <a:noFill/>
          </a:ln>
          <a:effectLst>
            <a:reflection endPos="16000" fadeDir="5400012" sy="-100000" algn="bl" rotWithShape="0"/>
          </a:effectLst>
        </p:spPr>
      </p:pic>
      <p:pic>
        <p:nvPicPr>
          <p:cNvPr id="212" name="Google Shape;212;p31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6024300" y="3534775"/>
            <a:ext cx="2962275" cy="1151996"/>
          </a:xfrm>
          <a:prstGeom prst="rect">
            <a:avLst/>
          </a:prstGeom>
          <a:noFill/>
          <a:ln>
            <a:noFill/>
          </a:ln>
          <a:effectLst>
            <a:reflection endPos="16000" fadeDir="5400012" sy="-100000" algn="bl" rotWithShape="0"/>
          </a:effectLst>
        </p:spPr>
      </p:pic>
      <p:pic>
        <p:nvPicPr>
          <p:cNvPr id="213" name="Google Shape;213;p31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142124" y="1662725"/>
            <a:ext cx="2726626" cy="1420300"/>
          </a:xfrm>
          <a:prstGeom prst="rect">
            <a:avLst/>
          </a:prstGeom>
          <a:noFill/>
          <a:ln>
            <a:noFill/>
          </a:ln>
          <a:effectLst>
            <a:reflection endPos="16000" fadeDir="5400012" sy="-100000" algn="bl" rotWithShape="0"/>
          </a:effectLst>
        </p:spPr>
      </p:pic>
      <p:pic>
        <p:nvPicPr>
          <p:cNvPr id="214" name="Google Shape;214;p31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3401075" y="988274"/>
            <a:ext cx="2568475" cy="1420300"/>
          </a:xfrm>
          <a:prstGeom prst="rect">
            <a:avLst/>
          </a:prstGeom>
          <a:noFill/>
          <a:ln>
            <a:noFill/>
          </a:ln>
          <a:effectLst>
            <a:reflection endPos="16000" fadeDir="5400012" sy="-100000" algn="bl" rotWithShape="0"/>
          </a:effectLst>
        </p:spPr>
      </p:pic>
      <p:pic>
        <p:nvPicPr>
          <p:cNvPr id="215" name="Google Shape;215;p31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 u="sng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목차</a:t>
            </a:r>
            <a:endParaRPr b="1" sz="4200" u="sng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06devbros 구성원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기존 군 상담 서비스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개발배경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해결목적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어떻게 해결할 수 있을까요?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‘물어봐’만의 기능들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기술 스택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향후 발전 가능성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>
            <a:spLocks noGrp="1"/>
          </p:cNvSpPr>
          <p:nvPr>
            <p:ph type="title" idx="0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000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 챗봇</a:t>
            </a:r>
            <a:endParaRPr sz="3000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Google Shape;222;p32"/>
          <p:cNvSpPr txBox="1">
            <a:spLocks noGrp="1"/>
          </p:cNvSpPr>
          <p:nvPr>
            <p:ph type="body" idx="1"/>
          </p:nvPr>
        </p:nvSpPr>
        <p:spPr>
          <a:xfrm>
            <a:off x="296932" y="1980297"/>
            <a:ext cx="2808000" cy="1687888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marR="0" lvl="0" indent="0" algn="just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물어봐는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github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 및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 허브에</a:t>
            </a:r>
            <a:r>
              <a:rPr xmlns:mc="http://schemas.openxmlformats.org/markup-compatibility/2006" xmlns:hp="http://schemas.haansoft.com/office/presentation/8.0" kumimoji="0" lang="ko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 공개되어 있는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챗봇 대화 및 심리상담 대화를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기반으로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KoGPT2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KoELECTRA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0" cap="none" spc="0" normalizeH="0" baseline="0" mc:Ignorable="hp" hp:hslEmbossed="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 모델을 활용하여 대화를 생성하고 대화의도를 예측함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0" cap="none" spc="0" normalizeH="0" baseline="0" mc:Ignorable="hp" hp:hslEmbossed="0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223" name="Google Shape;223;p32"/>
          <p:cNvPicPr/>
          <p:nvPr/>
        </p:nvPicPr>
        <p:blipFill rotWithShape="1">
          <a:blip r:embed="rId5">
            <a:alphaModFix/>
          </a:blip>
          <a:srcRect t="35880" b="33050"/>
          <a:stretch>
            <a:fillRect/>
          </a:stretch>
        </p:blipFill>
        <p:spPr>
          <a:xfrm>
            <a:off x="3568475" y="1514125"/>
            <a:ext cx="3213682" cy="998350"/>
          </a:xfrm>
          <a:prstGeom prst="rect">
            <a:avLst/>
          </a:prstGeom>
          <a:noFill/>
          <a:ln>
            <a:noFill/>
          </a:ln>
          <a:effectLst>
            <a:reflection endPos="10000" fadeDir="5400012" sy="-100000" algn="bl" rotWithShape="0"/>
          </a:effectLst>
        </p:spPr>
      </p:pic>
      <p:pic>
        <p:nvPicPr>
          <p:cNvPr id="224" name="Google Shape;224;p32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6176425" y="2691225"/>
            <a:ext cx="2143125" cy="2143125"/>
          </a:xfrm>
          <a:prstGeom prst="rect">
            <a:avLst/>
          </a:prstGeom>
          <a:noFill/>
          <a:ln>
            <a:noFill/>
          </a:ln>
          <a:effectLst>
            <a:reflection endPos="10000" fadeDir="5400012" sy="-100000" algn="bl" rotWithShape="0"/>
          </a:effectLst>
        </p:spPr>
      </p:pic>
      <p:pic>
        <p:nvPicPr>
          <p:cNvPr id="225" name="Google Shape;225;p32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>
            <p:ph type="title"/>
          </p:nvPr>
        </p:nvSpPr>
        <p:spPr>
          <a:xfrm>
            <a:off x="3062188" y="5767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 악플 방지</a:t>
            </a:r>
            <a:endParaRPr b="1" sz="3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282850" y="1596038"/>
            <a:ext cx="8225400" cy="12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800">
                <a:solidFill>
                  <a:srgbClr val="000000"/>
                </a:solidFill>
                <a:latin typeface="Ubuntu Medium"/>
                <a:ea typeface="Ubuntu Medium"/>
                <a:cs typeface="Ubuntu Medium"/>
                <a:sym typeface="Ubuntu Medium"/>
              </a:rPr>
              <a:t>물어봐는 Kaggle에 오픈 소스로 공개되어 있는 네이버 댓글 모음을 KoNLPy로 태그를 달고 데이터 전처리 후 TensorFlow의 sequential 클래스를 활용하여 모델을 생성/ 예측</a:t>
            </a:r>
            <a:endParaRPr sz="1800">
              <a:solidFill>
                <a:srgbClr val="000000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775" y="2827638"/>
            <a:ext cx="1534575" cy="19321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6000" fadeDir="5400012" kx="0" rotWithShape="0" algn="bl" stPos="0" sy="-100000" ky="0"/>
          </a:effectLst>
        </p:spPr>
      </p:pic>
      <p:pic>
        <p:nvPicPr>
          <p:cNvPr id="234" name="Google Shape;23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5125" y="2861788"/>
            <a:ext cx="1883125" cy="186385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6000" fadeDir="5400012" kx="0" rotWithShape="0" algn="bl" stPos="0" sy="-100000" ky="0"/>
          </a:effectLst>
        </p:spPr>
      </p:pic>
      <p:pic>
        <p:nvPicPr>
          <p:cNvPr id="235" name="Google Shape;23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4625" y="2852150"/>
            <a:ext cx="1883125" cy="1883125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6000" fadeDir="5400012" kx="0" rotWithShape="0" algn="bl" stPos="0" sy="-100000" ky="0"/>
          </a:effectLst>
        </p:spPr>
      </p:pic>
      <p:pic>
        <p:nvPicPr>
          <p:cNvPr id="236" name="Google Shape;23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향후 발전 가능성</a:t>
            </a:r>
            <a:endParaRPr b="1" sz="39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5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000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향후 발전 가능성</a:t>
            </a:r>
            <a:endParaRPr sz="3000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3" name="Google Shape;249;p35"/>
          <p:cNvSpPr txBox="1">
            <a:spLocks noGrp="1"/>
          </p:cNvSpPr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p>
            <a:pPr marL="457200" marR="0" lvl="0" indent="0" algn="l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sz="18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1" indent="-330200" algn="l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Char char="○"/>
              <a:defRPr/>
            </a:pPr>
            <a:r>
              <a:rPr xmlns:mc="http://schemas.openxmlformats.org/markup-compatibility/2006" xmlns:hp="http://schemas.haansoft.com/office/presentation/8.0" kumimoji="0" lang="ko" sz="16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AI 악플 방지 시스템을 다양한 모델 활용하여 개선 가능 </a:t>
            </a:r>
            <a:endParaRPr xmlns:mc="http://schemas.openxmlformats.org/markup-compatibility/2006" xmlns:hp="http://schemas.haansoft.com/office/presentation/8.0" kumimoji="0" lang="ko" sz="16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0" algn="l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" sz="16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예) 구글사에서 공개한 bert모델을 활용하여 </a:t>
            </a:r>
            <a:endParaRPr xmlns:mc="http://schemas.openxmlformats.org/markup-compatibility/2006" xmlns:hp="http://schemas.haansoft.com/office/presentation/8.0" kumimoji="0" lang="ko" sz="16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1" indent="-330200" algn="l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Char char="○"/>
              <a:defRPr/>
            </a:pPr>
            <a:r>
              <a:rPr xmlns:mc="http://schemas.openxmlformats.org/markup-compatibility/2006" xmlns:hp="http://schemas.haansoft.com/office/presentation/8.0" kumimoji="0" lang="ko" sz="16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챗봇의 구현 방법을 활용하여 여러 분야의 고민 상담을 자동화 가능</a:t>
            </a:r>
            <a:endParaRPr xmlns:mc="http://schemas.openxmlformats.org/markup-compatibility/2006" xmlns:hp="http://schemas.haansoft.com/office/presentation/8.0" kumimoji="0" lang="ko" sz="16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0" algn="l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" sz="16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예) 현재 심리 상담 위주로 위험도 체크 및 상담 하는 것을 진로 상담 등으로 연장 가능 </a:t>
            </a:r>
            <a:endParaRPr xmlns:mc="http://schemas.openxmlformats.org/markup-compatibility/2006" xmlns:hp="http://schemas.haansoft.com/office/presentation/8.0" kumimoji="0" lang="ko" sz="16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1" indent="-330200" algn="l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Char char="○"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위로와 조언만을 해주는 챗봇을 개선하여 문맥이 있는 대화가 가능하도록 개선 가능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ct val="25000"/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" sz="1600" b="1" i="0" u="none" strike="noStrike" kern="0" cap="none" spc="0" normalizeH="0" baseline="0" mc:Ignorable="hp" hp:hslEmbossed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50" y="1213500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/>
        </p:nvSpPr>
        <p:spPr>
          <a:xfrm>
            <a:off x="1555800" y="3189100"/>
            <a:ext cx="6032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latin typeface="Ubuntu"/>
                <a:ea typeface="Ubuntu"/>
                <a:cs typeface="Ubuntu"/>
                <a:sym typeface="Ubuntu"/>
              </a:rPr>
              <a:t>감사합니다</a:t>
            </a:r>
            <a:endParaRPr b="1" sz="4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06devbros 구성원</a:t>
            </a:r>
            <a:endParaRPr b="1" sz="3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0600"/>
            <a:ext cx="8399700" cy="808200"/>
          </a:xfrm>
          <a:prstGeom prst="rect">
            <a:avLst/>
          </a:prstGeom>
          <a:solidFill>
            <a:srgbClr val="CFE2F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오픈소스 해커톤 취지에 맞게 서로 안면이 없던 공군과 육군 복무 중인 장병들로 구성된 06devbros입니다. 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200150" y="3109800"/>
            <a:ext cx="19614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Ubuntu"/>
                <a:ea typeface="Ubuntu"/>
                <a:cs typeface="Ubuntu"/>
                <a:sym typeface="Ubuntu"/>
              </a:rPr>
              <a:t>팀장: 강태영 </a:t>
            </a:r>
            <a:endParaRPr b="1"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700">
                <a:latin typeface="Ubuntu"/>
                <a:ea typeface="Ubuntu"/>
                <a:cs typeface="Ubuntu"/>
                <a:sym typeface="Ubuntu"/>
              </a:rPr>
              <a:t>육군 지상작전사령부 8군단 22사단 55연대 1대대 본부중대</a:t>
            </a:r>
            <a:endParaRPr b="1" sz="1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355825" y="3109800"/>
            <a:ext cx="20769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Ubuntu"/>
                <a:ea typeface="Ubuntu"/>
                <a:cs typeface="Ubuntu"/>
                <a:sym typeface="Ubuntu"/>
              </a:rPr>
              <a:t>팀원: 이용우 </a:t>
            </a:r>
            <a:endParaRPr b="1"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latin typeface="Ubuntu"/>
                <a:ea typeface="Ubuntu"/>
                <a:cs typeface="Ubuntu"/>
                <a:sym typeface="Ubuntu"/>
              </a:rPr>
              <a:t>육군 항공작전사령부 제2항공여단 302대대 정비중대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788525" y="3109800"/>
            <a:ext cx="2161500" cy="20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Ubuntu"/>
                <a:ea typeface="Ubuntu"/>
                <a:cs typeface="Ubuntu"/>
                <a:sym typeface="Ubuntu"/>
              </a:rPr>
              <a:t>팀원: 임성빈 </a:t>
            </a:r>
            <a:endParaRPr b="1"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800">
                <a:latin typeface="Ubuntu"/>
                <a:ea typeface="Ubuntu"/>
                <a:cs typeface="Ubuntu"/>
                <a:sym typeface="Ubuntu"/>
              </a:rPr>
              <a:t>육군 제2작전사령부 35사단 106연대 2대대 본부중대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529863" y="3127800"/>
            <a:ext cx="2161500" cy="19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Ubuntu"/>
                <a:ea typeface="Ubuntu"/>
                <a:cs typeface="Ubuntu"/>
                <a:sym typeface="Ubuntu"/>
              </a:rPr>
              <a:t>팀원: 양용진 </a:t>
            </a:r>
            <a:endParaRPr b="1" sz="18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800">
                <a:latin typeface="Ubuntu"/>
                <a:ea typeface="Ubuntu"/>
                <a:cs typeface="Ubuntu"/>
                <a:sym typeface="Ubuntu"/>
              </a:rPr>
              <a:t>공군 제15특수임무비행단 작전지원전대 보급대대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50" y="1958785"/>
            <a:ext cx="1200200" cy="12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525" y="1958798"/>
            <a:ext cx="1200200" cy="12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5625" y="1958775"/>
            <a:ext cx="1200200" cy="122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5413" y="1958775"/>
            <a:ext cx="1200200" cy="122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기존 군 상담 서비스</a:t>
            </a:r>
            <a:endParaRPr b="1" sz="3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665775" y="1209950"/>
            <a:ext cx="401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1303 헬프콜 전화를 통해 24시간 상담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음성문자전환 STT 기술로 전화상담은 문자 데이터로 변환 기능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헬프콜 사이트에 게시판에 각종 고민 작성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8150" y="1316950"/>
            <a:ext cx="2458100" cy="32024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15000" fadeDir="5400012" kx="0" rotWithShape="0" algn="bl" stPos="0" sy="-100000" ky="0"/>
          </a:effectLst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개발 배경</a:t>
            </a:r>
            <a:endParaRPr b="1" sz="39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3">
            <a:alphaModFix/>
          </a:blip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000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문제점</a:t>
            </a:r>
            <a:endParaRPr sz="3000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90200" cy="3416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AutoNum type="arabicPeriod"/>
              <a:defRPr/>
            </a:pPr>
            <a:r>
              <a:rPr lang="ko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상담사 24시간 대기 → 다수의 인력이 필요</a:t>
            </a:r>
            <a:endParaRPr lang="ko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AutoNum type="arabicPeriod"/>
              <a:defRPr/>
            </a:pPr>
            <a:r>
              <a:rPr lang="ko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상담사와의 상담에만 집중되어 있음</a:t>
            </a:r>
            <a:endParaRPr lang="ko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AutoNum type="arabicPeriod"/>
              <a:defRPr/>
            </a:pPr>
            <a:r>
              <a:rPr lang="ko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게시판 글 상담자를 보호할 수 있는 장치 부족</a:t>
            </a:r>
            <a:endParaRPr lang="ko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AutoNum type="arabicPeriod"/>
              <a:defRPr/>
            </a:pPr>
            <a:r>
              <a:rPr lang="ko" b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심리적으로 위험한 상담자가 우선적으로 상담 불가능</a:t>
            </a:r>
            <a:endParaRPr lang="ko"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endParaRPr b="1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 b="1">
              <a:solidFill>
                <a:srgbClr val="000000"/>
              </a:solidFill>
            </a:endParaRPr>
          </a:p>
        </p:txBody>
      </p:sp>
      <p:pic>
        <p:nvPicPr>
          <p:cNvPr id="103" name="Google Shape;103;p1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 rot="21055072">
            <a:off x="6317114" y="1094871"/>
            <a:ext cx="2085148" cy="2444558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pic>
        <p:nvPicPr>
          <p:cNvPr id="105" name="Google Shape;105;p18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해결 목적</a:t>
            </a:r>
            <a:endParaRPr b="1" sz="30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4794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코로나 사태로 심리적으로 지친 장병들을 위한 언택트 상담 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상담사의 상담 수를 줄여 퀄리티 높은 상담 가능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상담 서비스에서 항상 제기되는 악플/ 폭언/ 욕설 관련 문제 방지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심적 위험군에 </a:t>
            </a: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분류되어 하는</a:t>
            </a: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 상담자가 우선적으로 상담하여 사고 예방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●"/>
            </a:pPr>
            <a:r>
              <a:rPr b="1" lang="ko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동병상련의 마음으로 서로의 고민을 도움</a:t>
            </a:r>
            <a:endParaRPr b="1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9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어떻게 해결할 수 있을까요?</a:t>
            </a:r>
            <a:endParaRPr b="1" sz="39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문제 해결 방법 및 예상 효과</a:t>
            </a:r>
            <a:endParaRPr b="1" sz="31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65775" cy="6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232200" y="1712375"/>
            <a:ext cx="3999900" cy="332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방법</a:t>
            </a:r>
            <a:endParaRPr b="1" sz="2000" u="sng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457200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○"/>
            </a:pPr>
            <a:r>
              <a:rPr b="1" lang="ko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상담사가 24시간 대기없이 사용 가능 할 수 있도록 챗봇 구현</a:t>
            </a:r>
            <a:endParaRPr b="1"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○"/>
            </a:pPr>
            <a:r>
              <a:rPr b="1" lang="ko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상담을 희망하는 인원이 많아도 심리적으로 위험한 인원을 미리 파악할 수 있는 기능 구현</a:t>
            </a:r>
            <a:endParaRPr b="1"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○"/>
            </a:pPr>
            <a:r>
              <a:rPr b="1" lang="ko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비슷한 상황에 있는 장병들끼리 서로 소통 가능한 기능 구현</a:t>
            </a:r>
            <a:endParaRPr b="1"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1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○"/>
            </a:pPr>
            <a:r>
              <a:rPr b="1" lang="ko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상담자의 인격/심리 보호를 위해 악플 방지 ai 구현</a:t>
            </a:r>
            <a:endParaRPr b="1"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4693500" y="1712375"/>
            <a:ext cx="3999900" cy="332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예상 효과</a:t>
            </a:r>
            <a:endParaRPr b="1" sz="2000" u="sng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→ 1인 상담사의 상담량 축소, 비용 축소</a:t>
            </a:r>
            <a:endParaRPr b="1"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→ 심리적으로 위험한 인원을 미리 식별할 수 있음</a:t>
            </a:r>
            <a:endParaRPr b="1"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→ 상담사 없이도 도움 받을 수 있음</a:t>
            </a:r>
            <a:endParaRPr b="1"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18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→ 상담자의 인격/ 심리 보호</a:t>
            </a:r>
            <a:endParaRPr b="1" sz="180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232200" y="1139675"/>
            <a:ext cx="846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Ubuntu"/>
              <a:buChar char="★"/>
            </a:pPr>
            <a:r>
              <a:rPr b="1" lang="ko" sz="1800">
                <a:highlight>
                  <a:srgbClr val="FFFF00"/>
                </a:highlight>
                <a:latin typeface="Ubuntu"/>
                <a:ea typeface="Ubuntu"/>
                <a:cs typeface="Ubuntu"/>
                <a:sym typeface="Ubuntu"/>
              </a:rPr>
              <a:t>기존에 존재하는 상담 서비스를 개선하는 방향으로 구현함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9950" y="40450"/>
            <a:ext cx="1366348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585</ep:Words>
  <ep:PresentationFormat/>
  <ep:Paragraphs>110</ep:Paragraphs>
  <ep:Slides>24</ep:Slides>
  <ep:Notes>24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Simple Dark</vt:lpstr>
      <vt:lpstr>물어봐 by 06devbros</vt:lpstr>
      <vt:lpstr>목차</vt:lpstr>
      <vt:lpstr>06devbros 구성원</vt:lpstr>
      <vt:lpstr>기존 군 상담 서비스</vt:lpstr>
      <vt:lpstr>개발 배경</vt:lpstr>
      <vt:lpstr>문제점</vt:lpstr>
      <vt:lpstr>해결 목적</vt:lpstr>
      <vt:lpstr>어떻게 해결할 수 있을까요?</vt:lpstr>
      <vt:lpstr>문제 해결 방법 및 예상 효과</vt:lpstr>
      <vt:lpstr>‘물어봐’만의 기능들</vt:lpstr>
      <vt:lpstr>‘물어봐’만의 기능들 (FE Part)</vt:lpstr>
      <vt:lpstr>‘물어봐’만의 기능들 (FE Part)</vt:lpstr>
      <vt:lpstr>슬라이드 13</vt:lpstr>
      <vt:lpstr>슬라이드 14</vt:lpstr>
      <vt:lpstr>챗봇</vt:lpstr>
      <vt:lpstr>슬라이드 16</vt:lpstr>
      <vt:lpstr>기술 스택</vt:lpstr>
      <vt:lpstr>프론트엔드</vt:lpstr>
      <vt:lpstr>백엔드</vt:lpstr>
      <vt:lpstr>AI 챗봇</vt:lpstr>
      <vt:lpstr>AI 악플 방지</vt:lpstr>
      <vt:lpstr>향후 발전 가능성</vt:lpstr>
      <vt:lpstr>향후 발전 가능성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W41929</cp:lastModifiedBy>
  <dcterms:modified xsi:type="dcterms:W3CDTF">2020-10-31T14:52:10.030</dcterms:modified>
  <cp:revision>17</cp:revision>
  <cp:version/>
</cp:coreProperties>
</file>